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ibre Franklin" panose="020F0502020204030204" pitchFamily="2" charset="0"/>
      <p:regular r:id="rId22"/>
      <p:bold r:id="rId23"/>
      <p:italic r:id="rId24"/>
      <p:boldItalic r:id="rId25"/>
    </p:embeddedFont>
    <p:embeddedFont>
      <p:font typeface="Libre Franklin Medium" pitchFamily="2" charset="0"/>
      <p:regular r:id="rId26"/>
      <p:bold r:id="rId27"/>
      <p:italic r:id="rId28"/>
      <p:boldItalic r:id="rId29"/>
    </p:embeddedFont>
    <p:embeddedFont>
      <p:font typeface="Libre Franklin SemiBold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agirnekEJTY2EtlXB+6ipvzhD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29fe8cb9b_1_2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2729fe8cb9b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7bd45b2a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2e17bd45b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393ea363a_1_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27393ea363a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393ea363a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7393ea363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393ea363a_1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27393ea363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393ea363a_1_1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27393ea363a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29fe8cb9b_1_3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9" name="Google Shape;159;g2729fe8cb9b_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29fe8cb9b_1_3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5" name="Google Shape;165;g2729fe8cb9b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393ea363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g27393ea36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765ae2c53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g2e765ae2c5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393ea363a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27393ea36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393ea363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27393ea363a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393ea363a_1_1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27393ea363a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29fe8cb9b_1_2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g2729fe8cb9b_1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393ea363a_1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27393ea363a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29fe8cb9b_1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729fe8cb9b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1382700" y="781525"/>
            <a:ext cx="7449601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1382700" y="2910925"/>
            <a:ext cx="7449601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1459499" y="2150849"/>
            <a:ext cx="7296001" cy="84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3600"/>
              <a:buFont typeface="Libre Franklin Medium"/>
              <a:buNone/>
              <a:defRPr sz="3600">
                <a:solidFill>
                  <a:srgbClr val="0F54C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7393ea363a_1_183"/>
          <p:cNvSpPr txBox="1">
            <a:spLocks noGrp="1"/>
          </p:cNvSpPr>
          <p:nvPr>
            <p:ph type="title"/>
          </p:nvPr>
        </p:nvSpPr>
        <p:spPr>
          <a:xfrm>
            <a:off x="1459499" y="2150849"/>
            <a:ext cx="7296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3600"/>
              <a:buFont typeface="Libre Franklin Medium"/>
              <a:buNone/>
              <a:defRPr sz="3600">
                <a:solidFill>
                  <a:srgbClr val="0F54C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27393ea363a_1_183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1_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1459498" y="2150848"/>
            <a:ext cx="7296003" cy="84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ldNum" idx="12"/>
          </p:nvPr>
        </p:nvSpPr>
        <p:spPr>
          <a:xfrm>
            <a:off x="6279584" y="4635155"/>
            <a:ext cx="273616" cy="26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 2">
  <p:cSld name="TITLE_AND_BOD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1382700" y="1058125"/>
            <a:ext cx="6887400" cy="341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sz="1800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■"/>
              <a:defRPr sz="1800"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●"/>
              <a:defRPr sz="1800"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○"/>
              <a:defRPr sz="1800">
                <a:solidFill>
                  <a:srgbClr val="000000"/>
                </a:solidFill>
              </a:defRPr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6279584" y="4635155"/>
            <a:ext cx="273616" cy="26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729fe8cb9b_1_321"/>
          <p:cNvSpPr txBox="1">
            <a:spLocks noGrp="1"/>
          </p:cNvSpPr>
          <p:nvPr>
            <p:ph type="body" idx="1"/>
          </p:nvPr>
        </p:nvSpPr>
        <p:spPr>
          <a:xfrm>
            <a:off x="1382700" y="1058125"/>
            <a:ext cx="368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729fe8cb9b_1_321"/>
          <p:cNvSpPr txBox="1">
            <a:spLocks noGrp="1"/>
          </p:cNvSpPr>
          <p:nvPr>
            <p:ph type="body" idx="2"/>
          </p:nvPr>
        </p:nvSpPr>
        <p:spPr>
          <a:xfrm>
            <a:off x="5144099" y="1058125"/>
            <a:ext cx="368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729fe8cb9b_1_321"/>
          <p:cNvSpPr txBox="1">
            <a:spLocks noGrp="1"/>
          </p:cNvSpPr>
          <p:nvPr>
            <p:ph type="sldNum" idx="12"/>
          </p:nvPr>
        </p:nvSpPr>
        <p:spPr>
          <a:xfrm>
            <a:off x="8627840" y="4669900"/>
            <a:ext cx="393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_1">
  <p:cSld name="SECTION_HEADER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7393ea363a_0_159"/>
          <p:cNvSpPr txBox="1">
            <a:spLocks noGrp="1"/>
          </p:cNvSpPr>
          <p:nvPr>
            <p:ph type="body" idx="1"/>
          </p:nvPr>
        </p:nvSpPr>
        <p:spPr>
          <a:xfrm>
            <a:off x="1382700" y="265524"/>
            <a:ext cx="744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2800"/>
              <a:buFont typeface="Libre Franklin Medium"/>
              <a:buNone/>
              <a:defRPr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2800"/>
              <a:buFont typeface="Libre Franklin Medium"/>
              <a:buNone/>
              <a:defRPr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2800"/>
              <a:buFont typeface="Libre Franklin Medium"/>
              <a:buNone/>
              <a:defRPr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2800"/>
              <a:buFont typeface="Libre Franklin Medium"/>
              <a:buNone/>
              <a:defRPr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2800"/>
              <a:buFont typeface="Libre Franklin Medium"/>
              <a:buNone/>
              <a:defRPr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7393ea363a_0_159"/>
          <p:cNvSpPr>
            <a:spLocks noGrp="1"/>
          </p:cNvSpPr>
          <p:nvPr>
            <p:ph type="pic" idx="2"/>
          </p:nvPr>
        </p:nvSpPr>
        <p:spPr>
          <a:xfrm>
            <a:off x="4308874" y="1067399"/>
            <a:ext cx="4523400" cy="33171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g27393ea363a_0_159"/>
          <p:cNvSpPr txBox="1">
            <a:spLocks noGrp="1"/>
          </p:cNvSpPr>
          <p:nvPr>
            <p:ph type="body" idx="3"/>
          </p:nvPr>
        </p:nvSpPr>
        <p:spPr>
          <a:xfrm>
            <a:off x="1382700" y="1067399"/>
            <a:ext cx="26757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7393ea363a_0_159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1382700" y="1058125"/>
            <a:ext cx="6887400" cy="341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sz="1800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■"/>
              <a:defRPr sz="1800"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●"/>
              <a:defRPr sz="1800"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○"/>
              <a:defRPr sz="1800">
                <a:solidFill>
                  <a:srgbClr val="000000"/>
                </a:solidFill>
              </a:defRPr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1360724" y="445025"/>
            <a:ext cx="7471501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2800"/>
              <a:buFont typeface="Libre Franklin Medium"/>
              <a:buNone/>
              <a:defRPr sz="2800">
                <a:solidFill>
                  <a:srgbClr val="0F54C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>
            <a:spLocks noGrp="1"/>
          </p:cNvSpPr>
          <p:nvPr>
            <p:ph type="pic" idx="2"/>
          </p:nvPr>
        </p:nvSpPr>
        <p:spPr>
          <a:xfrm>
            <a:off x="1496799" y="1345650"/>
            <a:ext cx="1935002" cy="193530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3658799" y="1345650"/>
            <a:ext cx="5004301" cy="306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sz="1800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■"/>
              <a:defRPr sz="1800"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●"/>
              <a:defRPr sz="1800"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Char char="○"/>
              <a:defRPr sz="1800">
                <a:solidFill>
                  <a:srgbClr val="000000"/>
                </a:solidFill>
              </a:defRPr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1382700" y="781525"/>
            <a:ext cx="7449601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1382700" y="2910925"/>
            <a:ext cx="7449601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1382700" y="781525"/>
            <a:ext cx="7449601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1382700" y="2910925"/>
            <a:ext cx="7449601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382700" y="781525"/>
            <a:ext cx="7449601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  <a:defRPr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  <a:defRPr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  <a:defRPr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  <a:defRPr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  <a:defRPr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  <a:defRPr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  <a:defRPr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  <a:defRPr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  <a:defRPr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1382700" y="2910925"/>
            <a:ext cx="7449601" cy="7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ctrTitle" idx="4294967295"/>
          </p:nvPr>
        </p:nvSpPr>
        <p:spPr>
          <a:xfrm>
            <a:off x="1382699" y="781525"/>
            <a:ext cx="7449603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600"/>
              <a:buFont typeface="Libre Franklin Medium"/>
              <a:buNone/>
            </a:pPr>
            <a:r>
              <a:rPr lang="en-US" sz="46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West-Wide Governance Pathways Initiative</a:t>
            </a:r>
            <a:endParaRPr sz="5200" b="1" i="0" u="none" strike="noStrike" cap="none">
              <a:solidFill>
                <a:schemeClr val="accent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subTitle" idx="4294967295"/>
          </p:nvPr>
        </p:nvSpPr>
        <p:spPr>
          <a:xfrm>
            <a:off x="1382700" y="2910925"/>
            <a:ext cx="74496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latin typeface="Arial"/>
                <a:ea typeface="Arial"/>
                <a:cs typeface="Arial"/>
                <a:sym typeface="Arial"/>
              </a:rPr>
              <a:t>NV Regional Transmission Coordination Task Force</a:t>
            </a:r>
            <a:endParaRPr sz="19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June </a:t>
            </a:r>
            <a:r>
              <a:rPr lang="en-US" sz="1900" b="1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4, 2024</a:t>
            </a:r>
            <a:endParaRPr sz="2675" b="1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29fe8cb9b_1_266"/>
          <p:cNvSpPr txBox="1">
            <a:spLocks noGrp="1"/>
          </p:cNvSpPr>
          <p:nvPr>
            <p:ph type="body" idx="1"/>
          </p:nvPr>
        </p:nvSpPr>
        <p:spPr>
          <a:xfrm>
            <a:off x="1348064" y="1288472"/>
            <a:ext cx="6860700" cy="3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 lnSpcReduction="20000"/>
          </a:bodyPr>
          <a:lstStyle/>
          <a:p>
            <a:pPr marL="457200" lvl="0" indent="-3174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●"/>
            </a:pPr>
            <a:r>
              <a:rPr lang="en-US"/>
              <a:t>E</a:t>
            </a: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xpand responsibility of WEIM/EDAM Governing Body to respect both “state </a:t>
            </a:r>
            <a:r>
              <a:rPr lang="en-US" u="sng">
                <a:latin typeface="Libre Franklin Medium"/>
                <a:ea typeface="Libre Franklin Medium"/>
                <a:cs typeface="Libre Franklin Medium"/>
                <a:sym typeface="Libre Franklin Medium"/>
              </a:rPr>
              <a:t>and local</a:t>
            </a: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” policies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lvl="0" indent="-317498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8107"/>
              <a:buFont typeface="Libre Franklin Medium"/>
              <a:buChar char="●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Highlight the existing right of WEIM Governing Body to commence a governance review in consultation with the CAISO Board in the event of EDAM exit by a substantial number of EDAM entities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lvl="0" indent="-3174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7"/>
              <a:buFont typeface="Libre Franklin Medium"/>
              <a:buChar char="●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Clarifications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lvl="1" indent="-3174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Libre Franklin Medium"/>
              <a:buChar char="○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Operation of the dual filing/jump ball process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lvl="1" indent="-3174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Libre Franklin Medium"/>
              <a:buChar char="○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Purpose and operation of the trigger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lvl="1" indent="-3174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Libre Franklin Medium"/>
              <a:buChar char="○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Meaning of “exigent circumstances”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lvl="1" indent="-3174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Libre Franklin Medium"/>
              <a:buChar char="○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Role of the Body of State Regulators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lvl="1" indent="-3174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Font typeface="Libre Franklin Medium"/>
              <a:buChar char="○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“Applies to” test for determining the scope of Joint Authority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lvl="1" indent="-3174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○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Existing WEIM Charter §2.2.2 dispute resolution process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endParaRPr/>
          </a:p>
        </p:txBody>
      </p:sp>
      <p:sp>
        <p:nvSpPr>
          <p:cNvPr id="124" name="Google Shape;124;g2729fe8cb9b_1_266"/>
          <p:cNvSpPr txBox="1"/>
          <p:nvPr/>
        </p:nvSpPr>
        <p:spPr>
          <a:xfrm>
            <a:off x="1288475" y="374350"/>
            <a:ext cx="640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54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Integration of Step 1 Comments</a:t>
            </a:r>
            <a:endParaRPr sz="1400" b="1" i="0" u="none" strike="noStrike" cap="none">
              <a:solidFill>
                <a:srgbClr val="0F54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F54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Key Changes</a:t>
            </a:r>
            <a:endParaRPr sz="1400" b="1" i="0" u="none" strike="noStrike" cap="none">
              <a:solidFill>
                <a:srgbClr val="0F54C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17bd45b2a_0_5"/>
          <p:cNvSpPr txBox="1">
            <a:spLocks noGrp="1"/>
          </p:cNvSpPr>
          <p:nvPr>
            <p:ph type="body" idx="1"/>
          </p:nvPr>
        </p:nvSpPr>
        <p:spPr>
          <a:xfrm>
            <a:off x="1070084" y="233515"/>
            <a:ext cx="744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 fontScale="85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ct val="93333"/>
              <a:buFont typeface="Libre Franklin Medium"/>
              <a:buNone/>
            </a:pPr>
            <a:r>
              <a:rPr lang="en-US" sz="3000"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CAISO</a:t>
            </a:r>
            <a:r>
              <a:rPr lang="en-US" sz="3000" b="1">
                <a:solidFill>
                  <a:srgbClr val="0F54C4"/>
                </a:solidFill>
              </a:rPr>
              <a:t> Step 1 Stakeholder Process/Timeline</a:t>
            </a:r>
            <a:r>
              <a:rPr lang="en-US" sz="2700"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2700" b="1">
              <a:solidFill>
                <a:srgbClr val="0F54C4"/>
              </a:solidFill>
            </a:endParaRPr>
          </a:p>
        </p:txBody>
      </p:sp>
      <p:sp>
        <p:nvSpPr>
          <p:cNvPr id="130" name="Google Shape;130;g2e17bd45b2a_0_5"/>
          <p:cNvSpPr txBox="1"/>
          <p:nvPr/>
        </p:nvSpPr>
        <p:spPr>
          <a:xfrm>
            <a:off x="1070075" y="890768"/>
            <a:ext cx="8015400" cy="3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marR="0" lvl="0" indent="-3175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●"/>
            </a:pPr>
            <a:r>
              <a:rPr lang="en-US" sz="1374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ibre Franklin Medium"/>
                <a:ea typeface="Libre Franklin Medium"/>
                <a:cs typeface="Libre Franklin Medium"/>
                <a:sym typeface="Libre Franklin Medium"/>
              </a:rPr>
              <a:t>On June 5, 2024, the Launch Committee of the Pathways Initiative submitted for consideration its Step 1 Recommendation to the ISO Board Chair Jan Schori and the WEIM Governing Body Chair Andrew Campbell. 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marR="0" lvl="0" indent="-3175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Chairs have directed management to initiate a stakeholder process to consider the recommendation and bring a proposal to the ISO Board and WEIM Governing Body to consider for a vote in mid to late September, 2024.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marR="0" lvl="1" indent="-3175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Public stakeholder call June 18 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marR="0" lvl="1" indent="-3175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Written comments due July 10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marR="0" lvl="0" indent="-3175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Launch Committee will be involved, presenting the proposal during the public call and reviewing comments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4400" marR="0" lvl="1" indent="-3175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○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Encourage robust engagement from stakeholders during the comment period; offer support for additional meetings with stakeholders (potentially BOSR and RIF forums) as needed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marR="0" lvl="0" indent="-3175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Medium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Governance documents and tariff changes would be drafted and brought for decision at later date, closer to trigger being met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393ea363a_1_79"/>
          <p:cNvSpPr txBox="1"/>
          <p:nvPr/>
        </p:nvSpPr>
        <p:spPr>
          <a:xfrm>
            <a:off x="1167492" y="1522375"/>
            <a:ext cx="7756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5200"/>
              <a:buFont typeface="Libre Franklin Medium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2 </a:t>
            </a:r>
            <a:endParaRPr sz="4400" b="1" i="0" u="none" strike="noStrike" cap="none">
              <a:solidFill>
                <a:schemeClr val="accen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5200"/>
              <a:buFont typeface="Libre Franklin Medium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Overview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393ea363a_1_0"/>
          <p:cNvSpPr txBox="1"/>
          <p:nvPr/>
        </p:nvSpPr>
        <p:spPr>
          <a:xfrm>
            <a:off x="2279775" y="555025"/>
            <a:ext cx="520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1" name="Google Shape;141;g27393ea363a_1_0"/>
          <p:cNvPicPr preferRelativeResize="0"/>
          <p:nvPr/>
        </p:nvPicPr>
        <p:blipFill rotWithShape="1">
          <a:blip r:embed="rId3">
            <a:alphaModFix/>
          </a:blip>
          <a:srcRect l="8413" r="7445"/>
          <a:stretch/>
        </p:blipFill>
        <p:spPr>
          <a:xfrm>
            <a:off x="1475250" y="0"/>
            <a:ext cx="7407684" cy="461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393ea363a_1_5"/>
          <p:cNvPicPr preferRelativeResize="0"/>
          <p:nvPr/>
        </p:nvPicPr>
        <p:blipFill rotWithShape="1">
          <a:blip r:embed="rId3">
            <a:alphaModFix/>
          </a:blip>
          <a:srcRect l="7478" r="9422"/>
          <a:stretch/>
        </p:blipFill>
        <p:spPr>
          <a:xfrm>
            <a:off x="1321575" y="0"/>
            <a:ext cx="7394348" cy="46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/>
        </p:nvSpPr>
        <p:spPr>
          <a:xfrm>
            <a:off x="1167492" y="1522375"/>
            <a:ext cx="7756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5200"/>
              <a:buFont typeface="Libre Franklin Medium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Phase II/Step 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5200"/>
              <a:buFont typeface="Libre Franklin Medium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Work Plan and Timeline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393ea363a_1_186"/>
          <p:cNvSpPr txBox="1"/>
          <p:nvPr/>
        </p:nvSpPr>
        <p:spPr>
          <a:xfrm>
            <a:off x="1466225" y="584625"/>
            <a:ext cx="7055100" cy="3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F54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Next Steps</a:t>
            </a:r>
            <a:endParaRPr sz="2800" b="1" i="0" u="none" strike="noStrike" cap="none">
              <a:solidFill>
                <a:srgbClr val="0F54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F54C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ibre Franklin Medium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Refine and finalize Step 2 with stakeholder workshops and collaboration with CAISO staff</a:t>
            </a:r>
            <a:endParaRPr sz="22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ibre Franklin Medium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2 final recommendation: Sept./Oct.</a:t>
            </a:r>
            <a:endParaRPr sz="22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ibre Franklin Medium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Formation Committee to work on RO Initiation: Jan. - Sept. 2025</a:t>
            </a:r>
            <a:endParaRPr sz="22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ibre Franklin Medium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 legislative engagement (ongoing): 2025 legislative session</a:t>
            </a:r>
            <a:endParaRPr sz="22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F54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29fe8cb9b_1_325"/>
          <p:cNvSpPr txBox="1">
            <a:spLocks noGrp="1"/>
          </p:cNvSpPr>
          <p:nvPr>
            <p:ph type="body" idx="1"/>
          </p:nvPr>
        </p:nvSpPr>
        <p:spPr>
          <a:xfrm>
            <a:off x="1070084" y="233515"/>
            <a:ext cx="744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2100"/>
              <a:buNone/>
            </a:pPr>
            <a:r>
              <a:rPr lang="en-US" sz="2800"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Phase II Work Plan</a:t>
            </a:r>
            <a:endParaRPr/>
          </a:p>
        </p:txBody>
      </p:sp>
      <p:sp>
        <p:nvSpPr>
          <p:cNvPr id="162" name="Google Shape;162;g2729fe8cb9b_1_325"/>
          <p:cNvSpPr txBox="1"/>
          <p:nvPr/>
        </p:nvSpPr>
        <p:spPr>
          <a:xfrm>
            <a:off x="1079614" y="495440"/>
            <a:ext cx="8015400" cy="3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/>
          <a:p>
            <a:pPr marL="279400" marR="0" lvl="0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4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Phase II of the Pathways Initiative will consist of refining the Step 2 proposal, and run from June-December 2024.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9400" marR="0" lvl="0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4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2 has numerous open questions and remains under development as described in the straw proposal.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9400" marR="0" lvl="0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4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2 Work Streams have been created, with two leads assigned to each, to address open issues.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9400" marR="0" lvl="0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4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Some topics will be addressed in public virtual workshops (topics and dates still under development) during the summer, open to all stakeholders.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9400" marR="0" lvl="0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4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9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Stakeholder Process Work Stream will be addressed through an independently facilitated process to structure more opportunities for stakeholder participation.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29fe8cb9b_1_330"/>
          <p:cNvSpPr txBox="1">
            <a:spLocks noGrp="1"/>
          </p:cNvSpPr>
          <p:nvPr>
            <p:ph type="body" idx="1"/>
          </p:nvPr>
        </p:nvSpPr>
        <p:spPr>
          <a:xfrm>
            <a:off x="1070084" y="233515"/>
            <a:ext cx="744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2100"/>
              <a:buNone/>
            </a:pPr>
            <a:r>
              <a:rPr lang="en-US" sz="2800"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2 Work Streams and Leads</a:t>
            </a:r>
            <a:endParaRPr sz="3000"/>
          </a:p>
        </p:txBody>
      </p:sp>
      <p:sp>
        <p:nvSpPr>
          <p:cNvPr id="168" name="Google Shape;168;g2729fe8cb9b_1_330"/>
          <p:cNvSpPr txBox="1"/>
          <p:nvPr/>
        </p:nvSpPr>
        <p:spPr>
          <a:xfrm>
            <a:off x="1079614" y="495440"/>
            <a:ext cx="80154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rmAutofit fontScale="85000" lnSpcReduction="20000"/>
          </a:bodyPr>
          <a:lstStyle/>
          <a:p>
            <a:pPr marL="279400" marR="0" lvl="0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58822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399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58822"/>
              <a:buFont typeface="Arial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Stakeholder Process:		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5200" marR="0" lvl="2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Leads: Pam Sporborg and Kathleen Staks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1308100" marR="0" lvl="3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Example issues: policy topic framing, sector-based approaches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9400" marR="0" lvl="0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58822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399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58822"/>
              <a:buFont typeface="Arial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CAISO Issues: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5200" marR="0" lvl="2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Leads: Spencer Gray and Evelyn Kahl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08100" marR="0" lvl="3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Example issues: RO financial liability, contract privity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3" indent="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399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58822"/>
              <a:buFont typeface="Arial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Existing Tariff Analysis: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5200" marR="0" lvl="2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Leads: Tony Braun and Scott Ranzal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1308100" marR="0" lvl="3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Example issue: balancing authority function identification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08100" marR="0" lvl="3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399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822"/>
              <a:buFont typeface="Arial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Public Interest Issues: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5200" marR="0" lvl="2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Leads: Carl Linvill and Kathleen Staks</a:t>
            </a: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1308100" marR="0" lvl="3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Example issue: BOSR evolution, consumer advocate participation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08100" marR="0" lvl="3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399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58822"/>
              <a:buFont typeface="Arial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RO Formation: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5200" marR="0" lvl="2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Leads: Lisa Hickey and Evelyn Kahl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08100" marR="0" lvl="3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Example issue: form of incorporation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08100" marR="0" lvl="3" indent="-228600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9400" marR="0" lvl="0" indent="-279399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58822"/>
              <a:buFont typeface="Arial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RO Governance: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5200" marR="0" lvl="2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Leads: Jim Shetler and Jan Smutny-Jones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08100" marR="0" lvl="3" indent="-282574" algn="l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1427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Example issues: RO board nomination, RO funding source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ctrTitle" idx="4294967295"/>
          </p:nvPr>
        </p:nvSpPr>
        <p:spPr>
          <a:xfrm>
            <a:off x="1382699" y="781525"/>
            <a:ext cx="7449602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</a:pPr>
            <a:r>
              <a:rPr lang="en-US" sz="5200" b="1" i="0" u="none" strike="noStrike" cap="none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Thank You.</a:t>
            </a:r>
            <a:endParaRPr sz="5200" b="1" i="0" u="none" strike="noStrike" cap="none">
              <a:solidFill>
                <a:schemeClr val="accent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393ea363a_0_0"/>
          <p:cNvSpPr txBox="1">
            <a:spLocks noGrp="1"/>
          </p:cNvSpPr>
          <p:nvPr>
            <p:ph type="body" idx="1"/>
          </p:nvPr>
        </p:nvSpPr>
        <p:spPr>
          <a:xfrm>
            <a:off x="1382700" y="1058125"/>
            <a:ext cx="6887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ibre Franklin Medium"/>
              <a:buNone/>
            </a:pPr>
            <a:r>
              <a:rPr lang="en-US" sz="5200" b="1">
                <a:solidFill>
                  <a:srgbClr val="0F54C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Pathways Initiative Background</a:t>
            </a:r>
            <a:endParaRPr sz="5200" b="1">
              <a:solidFill>
                <a:srgbClr val="0F54C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765ae2c53_0_1"/>
          <p:cNvSpPr txBox="1">
            <a:spLocks noGrp="1"/>
          </p:cNvSpPr>
          <p:nvPr>
            <p:ph type="body" idx="1"/>
          </p:nvPr>
        </p:nvSpPr>
        <p:spPr>
          <a:xfrm>
            <a:off x="1456000" y="1017725"/>
            <a:ext cx="25020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 b="1"/>
              <a:t>States/Provinces: </a:t>
            </a:r>
            <a:endParaRPr sz="95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/>
              <a:t>Commissioner Milt Doumit, WA </a:t>
            </a:r>
            <a:endParaRPr sz="9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/>
              <a:t>Commissioner Kevin Thompson, AZ </a:t>
            </a:r>
            <a:endParaRPr sz="9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>
                <a:highlight>
                  <a:schemeClr val="lt1"/>
                </a:highlight>
              </a:rPr>
              <a:t>President Alice Reynolds, CA </a:t>
            </a:r>
            <a:endParaRPr sz="9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 i="1">
                <a:highlight>
                  <a:schemeClr val="lt1"/>
                </a:highlight>
              </a:rPr>
              <a:t>Alternates:</a:t>
            </a:r>
            <a:r>
              <a:rPr lang="en-US" sz="950">
                <a:highlight>
                  <a:schemeClr val="lt1"/>
                </a:highlight>
              </a:rPr>
              <a:t> </a:t>
            </a:r>
            <a:endParaRPr sz="9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>
                <a:highlight>
                  <a:schemeClr val="lt1"/>
                </a:highlight>
              </a:rPr>
              <a:t>Letha Tawney, OR </a:t>
            </a:r>
            <a:endParaRPr sz="9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>
                <a:highlight>
                  <a:schemeClr val="lt1"/>
                </a:highlight>
              </a:rPr>
              <a:t>Siva Gunda, CA </a:t>
            </a:r>
            <a:endParaRPr sz="9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>
                <a:highlight>
                  <a:schemeClr val="lt1"/>
                </a:highlight>
              </a:rPr>
              <a:t>Pat O’Connell, NM</a:t>
            </a:r>
            <a:endParaRPr sz="9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 b="1">
                <a:highlight>
                  <a:schemeClr val="lt1"/>
                </a:highlight>
              </a:rPr>
              <a:t>CA IOU Transmission Owners: </a:t>
            </a:r>
            <a:endParaRPr sz="950" b="1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>
                <a:highlight>
                  <a:schemeClr val="lt1"/>
                </a:highlight>
              </a:rPr>
              <a:t>Scott Ranzal, PG&amp;E </a:t>
            </a:r>
            <a:endParaRPr sz="9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>
                <a:highlight>
                  <a:schemeClr val="lt1"/>
                </a:highlight>
              </a:rPr>
              <a:t>Jeff Nelson, SCE </a:t>
            </a:r>
            <a:endParaRPr sz="9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5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 b="1"/>
              <a:t>EIM Entities: </a:t>
            </a:r>
            <a:endParaRPr sz="95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/>
              <a:t>Alyssa Koslow, APS </a:t>
            </a:r>
            <a:endParaRPr sz="9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/>
              <a:t>David Rubin, NVE </a:t>
            </a:r>
            <a:endParaRPr sz="9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/>
              <a:t>Kerstin Rock, PAC </a:t>
            </a:r>
            <a:endParaRPr sz="9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/>
              <a:t>Pam Sporborg, PGE </a:t>
            </a:r>
            <a:endParaRPr sz="9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 i="1"/>
              <a:t>Alternate: </a:t>
            </a:r>
            <a:endParaRPr sz="95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50"/>
              <a:t>Robert Eckenrod, PAC </a:t>
            </a:r>
            <a:endParaRPr sz="9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b="1">
                <a:solidFill>
                  <a:schemeClr val="dk1"/>
                </a:solidFill>
              </a:rPr>
              <a:t>Labor:</a:t>
            </a:r>
            <a:r>
              <a:rPr lang="en-US" sz="950">
                <a:solidFill>
                  <a:schemeClr val="dk1"/>
                </a:solidFill>
              </a:rPr>
              <a:t> </a:t>
            </a:r>
            <a:endParaRPr sz="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50">
                <a:solidFill>
                  <a:schemeClr val="dk1"/>
                </a:solidFill>
                <a:highlight>
                  <a:schemeClr val="lt1"/>
                </a:highlight>
              </a:rPr>
              <a:t>Marc Joseph, IBEW – CA </a:t>
            </a:r>
            <a:endParaRPr sz="950"/>
          </a:p>
        </p:txBody>
      </p:sp>
      <p:sp>
        <p:nvSpPr>
          <p:cNvPr id="66" name="Google Shape;66;g2e765ae2c53_0_1"/>
          <p:cNvSpPr txBox="1">
            <a:spLocks noGrp="1"/>
          </p:cNvSpPr>
          <p:nvPr>
            <p:ph type="title"/>
          </p:nvPr>
        </p:nvSpPr>
        <p:spPr>
          <a:xfrm>
            <a:off x="1360724" y="445025"/>
            <a:ext cx="747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Launch Committee Members</a:t>
            </a:r>
            <a:endParaRPr/>
          </a:p>
        </p:txBody>
      </p:sp>
      <p:sp>
        <p:nvSpPr>
          <p:cNvPr id="67" name="Google Shape;67;g2e765ae2c53_0_1"/>
          <p:cNvSpPr txBox="1"/>
          <p:nvPr/>
        </p:nvSpPr>
        <p:spPr>
          <a:xfrm>
            <a:off x="3852025" y="1017725"/>
            <a:ext cx="2589000" cy="3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Public Power and Coops: </a:t>
            </a:r>
            <a:endParaRPr sz="95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Josh Walter, SCL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Connor Reiten, PNGC 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Jim Shetler, BANC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Randy Howard, NCPA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Alternate:</a:t>
            </a:r>
            <a:endParaRPr sz="950" b="0" i="1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Jon Olson, SMUD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Independent Power Producers: </a:t>
            </a:r>
            <a:endParaRPr sz="95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Scott Miller, WPTF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Jan Smutny-Jones, IEPA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Ben Fitch-Fleischmann, Interwest 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Alternates:</a:t>
            </a: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Spencer Gray, NIPPC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Lisa Tormoen Hickey, Interwest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Residential and Small Commercial Customers: </a:t>
            </a:r>
            <a:endParaRPr sz="95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Michele Beck, Utah Office of Consumer Services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" name="Google Shape;68;g2e765ae2c53_0_1"/>
          <p:cNvSpPr txBox="1"/>
          <p:nvPr/>
        </p:nvSpPr>
        <p:spPr>
          <a:xfrm>
            <a:off x="6758850" y="1017600"/>
            <a:ext cx="2252400" cy="3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Non-utility Load Serving Entities:</a:t>
            </a: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Evelyn Kahl, CalCCA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Large C&amp;I Customers: </a:t>
            </a:r>
            <a:endParaRPr sz="95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Kathleen Staks, Western Freedom </a:t>
            </a:r>
            <a:r>
              <a:rPr lang="en-US" sz="95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Alternate:</a:t>
            </a: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Heidi Ratz, CEBA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Technology Providers: </a:t>
            </a:r>
            <a:endParaRPr sz="95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Brian Turner, AEU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Public Interest Organizations: </a:t>
            </a: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Michael Colvin, EDF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Alaine Ginocchio, WRA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Ben Otto, NW Energy Coalition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1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Alternate:</a:t>
            </a: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Mark Specht, UCS </a:t>
            </a: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Power Marketing Authorities:</a:t>
            </a:r>
            <a:r>
              <a:rPr lang="en-US" sz="9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Chrystal Dean, WAPA </a:t>
            </a:r>
            <a:endParaRPr sz="950" b="0" i="0" u="none" strike="noStrike" cap="none">
              <a:solidFill>
                <a:srgbClr val="FFFFFF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393ea363a_0_8"/>
          <p:cNvSpPr txBox="1">
            <a:spLocks noGrp="1"/>
          </p:cNvSpPr>
          <p:nvPr>
            <p:ph type="body" idx="1"/>
          </p:nvPr>
        </p:nvSpPr>
        <p:spPr>
          <a:xfrm>
            <a:off x="1382700" y="1058125"/>
            <a:ext cx="7224900" cy="3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1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Mission of the Launch Committee of the WWGPI (Committee) is to develop and form a new and independent entity with an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governance structure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is capable of overseeing an expansive suite of West-wide wholesale electricity markets and related functions based on the following core principles: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110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entity should enable the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largest footprint possible that includes California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maximizes overall consumer benefits;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8610" algn="l" rtl="0">
              <a:lnSpc>
                <a:spcPct val="115000"/>
              </a:lnSpc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entity will include i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ndependent governance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all market operations;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8610" algn="l" rtl="0">
              <a:lnSpc>
                <a:spcPct val="115000"/>
              </a:lnSpc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new entity will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 and build upon existing CAISO market structures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serve over 80% of the Western Interconnection, including the Western Energy Imbalance Market (WEIM) and the Extended Day Ahead Market (EDAM);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8610" algn="l" rtl="0">
              <a:lnSpc>
                <a:spcPct val="115000"/>
              </a:lnSpc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primary goal will be to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minimize duplication and incurrence of costs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both the market operator and market participants; and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8610" algn="l" rtl="0">
              <a:lnSpc>
                <a:spcPct val="115000"/>
              </a:lnSpc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should be flexible to accommodate the future voluntary provisions of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regional transmission organization (RTO) services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those entities that desire to do so, but not mandate that any entity must join such a future potential RTO.</a:t>
            </a:r>
            <a:endParaRPr sz="1800" i="1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75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74" name="Google Shape;74;g27393ea363a_0_8"/>
          <p:cNvSpPr txBox="1">
            <a:spLocks noGrp="1"/>
          </p:cNvSpPr>
          <p:nvPr>
            <p:ph type="body" idx="1"/>
          </p:nvPr>
        </p:nvSpPr>
        <p:spPr>
          <a:xfrm>
            <a:off x="1382700" y="265524"/>
            <a:ext cx="744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>
                <a:solidFill>
                  <a:srgbClr val="0F54C4"/>
                </a:solidFill>
              </a:rPr>
              <a:t>Launch Committee Mission</a:t>
            </a:r>
            <a:endParaRPr sz="2800" b="1">
              <a:solidFill>
                <a:srgbClr val="0F54C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393ea363a_0_84"/>
          <p:cNvSpPr txBox="1">
            <a:spLocks noGrp="1"/>
          </p:cNvSpPr>
          <p:nvPr>
            <p:ph type="body" idx="1"/>
          </p:nvPr>
        </p:nvSpPr>
        <p:spPr>
          <a:xfrm>
            <a:off x="1382700" y="265524"/>
            <a:ext cx="744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Evaluation Criteria</a:t>
            </a:r>
            <a:endParaRPr/>
          </a:p>
        </p:txBody>
      </p:sp>
      <p:sp>
        <p:nvSpPr>
          <p:cNvPr id="80" name="Google Shape;80;g27393ea363a_0_84"/>
          <p:cNvSpPr txBox="1">
            <a:spLocks noGrp="1"/>
          </p:cNvSpPr>
          <p:nvPr>
            <p:ph type="body" idx="3"/>
          </p:nvPr>
        </p:nvSpPr>
        <p:spPr>
          <a:xfrm>
            <a:off x="1382700" y="1067400"/>
            <a:ext cx="73212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70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Maximized net benefits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including reliability, affordability and environmental benefits, recognizing startup and ongoing costs, and considering both new benefits and impacts on existing benefits.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Equitable representation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across the Western region and among all market participants, including for a wide range of legal entities.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governance structure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of any single state, participant, or class of participants.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Organizational flexibility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accommodate future expansion of regional solutions and to create a credible and timely path to a voluntary RTO, including the balancing authority and transmission planning functions.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Optionality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allow market participants to choose the market services they value.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Preservation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existing balancing authorities’ ability to maintain independence, authority, and governance.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implementation timeline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promotes broad market participation.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-US" sz="1800" b="1" i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Respect for state and local authority </a:t>
            </a:r>
            <a:r>
              <a:rPr lang="en-US" sz="1800" i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set procurement, environmental, reliability and other public interest policies.</a:t>
            </a:r>
            <a:endParaRPr sz="1800" i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393ea363a_1_191"/>
          <p:cNvSpPr txBox="1"/>
          <p:nvPr/>
        </p:nvSpPr>
        <p:spPr>
          <a:xfrm>
            <a:off x="1167492" y="1522375"/>
            <a:ext cx="7756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5200"/>
              <a:buFont typeface="Libre Franklin Medium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C4"/>
              </a:buClr>
              <a:buSzPts val="5200"/>
              <a:buFont typeface="Libre Franklin Medium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Final Proposal</a:t>
            </a:r>
            <a:endParaRPr sz="4400" b="1" i="0" u="none" strike="noStrike" cap="none">
              <a:solidFill>
                <a:schemeClr val="accen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729fe8cb9b_1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000" y="2191150"/>
            <a:ext cx="7777424" cy="1758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729fe8cb9b_1_241"/>
          <p:cNvSpPr txBox="1"/>
          <p:nvPr/>
        </p:nvSpPr>
        <p:spPr>
          <a:xfrm>
            <a:off x="1178000" y="329050"/>
            <a:ext cx="75018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F54C4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Pathways Expands Regional Coordination in Energy Markets But Leaves Other CAISO Functions Untouched</a:t>
            </a:r>
            <a:endParaRPr sz="2200" b="0" i="0" u="none" strike="noStrike" cap="none">
              <a:solidFill>
                <a:srgbClr val="0F54C4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393ea363a_1_84"/>
          <p:cNvSpPr txBox="1"/>
          <p:nvPr/>
        </p:nvSpPr>
        <p:spPr>
          <a:xfrm>
            <a:off x="1534846" y="285691"/>
            <a:ext cx="5310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F54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Pathways Initiative</a:t>
            </a:r>
            <a:endParaRPr sz="3200" b="1" i="0" u="none" strike="noStrike" cap="none">
              <a:solidFill>
                <a:srgbClr val="0F54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F54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Stepwise Process</a:t>
            </a:r>
            <a:endParaRPr sz="2800" b="1" i="0" u="none" strike="noStrike" cap="none">
              <a:solidFill>
                <a:srgbClr val="0F54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7" name="Google Shape;97;g27393ea363a_1_84"/>
          <p:cNvGrpSpPr/>
          <p:nvPr/>
        </p:nvGrpSpPr>
        <p:grpSpPr>
          <a:xfrm>
            <a:off x="1752307" y="1287068"/>
            <a:ext cx="6625743" cy="3437048"/>
            <a:chOff x="1752307" y="1287068"/>
            <a:chExt cx="6625743" cy="3437048"/>
          </a:xfrm>
        </p:grpSpPr>
        <p:grpSp>
          <p:nvGrpSpPr>
            <p:cNvPr id="98" name="Google Shape;98;g27393ea363a_1_84"/>
            <p:cNvGrpSpPr/>
            <p:nvPr/>
          </p:nvGrpSpPr>
          <p:grpSpPr>
            <a:xfrm>
              <a:off x="1752307" y="1758919"/>
              <a:ext cx="6625743" cy="2965197"/>
              <a:chOff x="707" y="696455"/>
              <a:chExt cx="6625743" cy="2965197"/>
            </a:xfrm>
          </p:grpSpPr>
          <p:sp>
            <p:nvSpPr>
              <p:cNvPr id="99" name="Google Shape;99;g27393ea363a_1_84"/>
              <p:cNvSpPr/>
              <p:nvPr/>
            </p:nvSpPr>
            <p:spPr>
              <a:xfrm rot="5400000">
                <a:off x="412157" y="1413154"/>
                <a:ext cx="1239600" cy="2062500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0C53C3"/>
              </a:solidFill>
              <a:ln w="25400" cap="flat" cmpd="sng">
                <a:solidFill>
                  <a:srgbClr val="0C53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g27393ea363a_1_84"/>
              <p:cNvSpPr/>
              <p:nvPr/>
            </p:nvSpPr>
            <p:spPr>
              <a:xfrm>
                <a:off x="205268" y="2029352"/>
                <a:ext cx="1862100" cy="16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g27393ea363a_1_84"/>
              <p:cNvSpPr txBox="1"/>
              <p:nvPr/>
            </p:nvSpPr>
            <p:spPr>
              <a:xfrm>
                <a:off x="205268" y="2029352"/>
                <a:ext cx="1862100" cy="16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325" tIns="53325" rIns="53325" bIns="5332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Elevate WEIM/EDAM Governing Body authority in the governance of existing CAISO energy markets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g27393ea363a_1_84"/>
              <p:cNvSpPr/>
              <p:nvPr/>
            </p:nvSpPr>
            <p:spPr>
              <a:xfrm>
                <a:off x="1716006" y="1261250"/>
                <a:ext cx="351300" cy="351300"/>
              </a:xfrm>
              <a:prstGeom prst="triangle">
                <a:avLst>
                  <a:gd name="adj" fmla="val 100000"/>
                </a:avLst>
              </a:prstGeom>
              <a:solidFill>
                <a:srgbClr val="0C53C3"/>
              </a:solidFill>
              <a:ln w="25400" cap="flat" cmpd="sng">
                <a:solidFill>
                  <a:srgbClr val="0C53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g27393ea363a_1_84"/>
              <p:cNvSpPr/>
              <p:nvPr/>
            </p:nvSpPr>
            <p:spPr>
              <a:xfrm rot="5400000">
                <a:off x="2691698" y="849080"/>
                <a:ext cx="1239600" cy="2062500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0C53C3"/>
              </a:solidFill>
              <a:ln w="25400" cap="flat" cmpd="sng">
                <a:solidFill>
                  <a:srgbClr val="0C53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g27393ea363a_1_84"/>
              <p:cNvSpPr/>
              <p:nvPr/>
            </p:nvSpPr>
            <p:spPr>
              <a:xfrm>
                <a:off x="2484809" y="1465277"/>
                <a:ext cx="1862100" cy="16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g27393ea363a_1_84"/>
              <p:cNvSpPr txBox="1"/>
              <p:nvPr/>
            </p:nvSpPr>
            <p:spPr>
              <a:xfrm>
                <a:off x="2484809" y="1465277"/>
                <a:ext cx="1862100" cy="16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325" tIns="53325" rIns="53325" bIns="5332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Transfer governance authority over existing energy </a:t>
                </a: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markets</a:t>
                </a: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from CAISO to a new Regional Organization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g27393ea363a_1_84"/>
              <p:cNvSpPr/>
              <p:nvPr/>
            </p:nvSpPr>
            <p:spPr>
              <a:xfrm>
                <a:off x="3995547" y="697175"/>
                <a:ext cx="351300" cy="351300"/>
              </a:xfrm>
              <a:prstGeom prst="triangle">
                <a:avLst>
                  <a:gd name="adj" fmla="val 100000"/>
                </a:avLst>
              </a:prstGeom>
              <a:solidFill>
                <a:srgbClr val="0C53C3"/>
              </a:solidFill>
              <a:ln w="25400" cap="flat" cmpd="sng">
                <a:solidFill>
                  <a:srgbClr val="0C53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g27393ea363a_1_84"/>
              <p:cNvSpPr/>
              <p:nvPr/>
            </p:nvSpPr>
            <p:spPr>
              <a:xfrm rot="5400000">
                <a:off x="4971239" y="285005"/>
                <a:ext cx="1239600" cy="2062500"/>
              </a:xfrm>
              <a:prstGeom prst="corner">
                <a:avLst>
                  <a:gd name="adj1" fmla="val 16120"/>
                  <a:gd name="adj2" fmla="val 16110"/>
                </a:avLst>
              </a:prstGeom>
              <a:solidFill>
                <a:srgbClr val="FFC000"/>
              </a:solidFill>
              <a:ln w="2540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g27393ea363a_1_84"/>
              <p:cNvSpPr/>
              <p:nvPr/>
            </p:nvSpPr>
            <p:spPr>
              <a:xfrm>
                <a:off x="4764350" y="901202"/>
                <a:ext cx="1862100" cy="16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g27393ea363a_1_84"/>
              <p:cNvSpPr txBox="1"/>
              <p:nvPr/>
            </p:nvSpPr>
            <p:spPr>
              <a:xfrm>
                <a:off x="4764350" y="901202"/>
                <a:ext cx="1862100" cy="16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325" tIns="53325" rIns="53325" bIns="5332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Continue expanding the scope of regionalized functions and services offered by the Regional </a:t>
                </a: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Organization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" name="Google Shape;110;g27393ea363a_1_84"/>
            <p:cNvSpPr txBox="1"/>
            <p:nvPr/>
          </p:nvSpPr>
          <p:spPr>
            <a:xfrm>
              <a:off x="2362200" y="2340917"/>
              <a:ext cx="1073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Step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7393ea363a_1_84"/>
            <p:cNvSpPr txBox="1"/>
            <p:nvPr/>
          </p:nvSpPr>
          <p:spPr>
            <a:xfrm>
              <a:off x="7108475" y="1287068"/>
              <a:ext cx="107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Step 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7393ea363a_1_84"/>
            <p:cNvSpPr txBox="1"/>
            <p:nvPr/>
          </p:nvSpPr>
          <p:spPr>
            <a:xfrm>
              <a:off x="4663148" y="1748733"/>
              <a:ext cx="107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Step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729fe8cb9b_1_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1546" y="357991"/>
            <a:ext cx="7398615" cy="442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729fe8cb9b_1_261"/>
          <p:cNvSpPr txBox="1"/>
          <p:nvPr/>
        </p:nvSpPr>
        <p:spPr>
          <a:xfrm>
            <a:off x="1495614" y="107343"/>
            <a:ext cx="2792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 Decisionmaking Process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thways Initiative">
  <a:themeElements>
    <a:clrScheme name="Pathways Initia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54C3"/>
      </a:accent1>
      <a:accent2>
        <a:srgbClr val="212121"/>
      </a:accent2>
      <a:accent3>
        <a:srgbClr val="78909C"/>
      </a:accent3>
      <a:accent4>
        <a:srgbClr val="FEC747"/>
      </a:accent4>
      <a:accent5>
        <a:srgbClr val="FFF1D6"/>
      </a:accent5>
      <a:accent6>
        <a:srgbClr val="DF002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hways Initiative">
  <a:themeElements>
    <a:clrScheme name="Pathways Initia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54C3"/>
      </a:accent1>
      <a:accent2>
        <a:srgbClr val="212121"/>
      </a:accent2>
      <a:accent3>
        <a:srgbClr val="78909C"/>
      </a:accent3>
      <a:accent4>
        <a:srgbClr val="FEC747"/>
      </a:accent4>
      <a:accent5>
        <a:srgbClr val="FFF1D6"/>
      </a:accent5>
      <a:accent6>
        <a:srgbClr val="DF002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1218</Words>
  <Application>Microsoft Office PowerPoint</Application>
  <PresentationFormat>On-screen Show (16:9)</PresentationFormat>
  <Paragraphs>163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Libre Franklin SemiBold</vt:lpstr>
      <vt:lpstr>Libre Franklin Medium</vt:lpstr>
      <vt:lpstr>Libre Franklin</vt:lpstr>
      <vt:lpstr>Arial</vt:lpstr>
      <vt:lpstr>Helvetica Neue</vt:lpstr>
      <vt:lpstr>Pathways Initiative</vt:lpstr>
      <vt:lpstr>West-Wide Governance Pathways Initiative</vt:lpstr>
      <vt:lpstr>PowerPoint Presentation</vt:lpstr>
      <vt:lpstr>Launch Committee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Jessica Singh</dc:creator>
  <cp:lastModifiedBy>Lisa Fredley</cp:lastModifiedBy>
  <cp:revision>1</cp:revision>
  <dcterms:modified xsi:type="dcterms:W3CDTF">2024-06-24T16:26:38Z</dcterms:modified>
</cp:coreProperties>
</file>